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04" r:id="rId2"/>
  </p:sldMasterIdLst>
  <p:notesMasterIdLst>
    <p:notesMasterId r:id="rId33"/>
  </p:notesMasterIdLst>
  <p:sldIdLst>
    <p:sldId id="256" r:id="rId3"/>
    <p:sldId id="259" r:id="rId4"/>
    <p:sldId id="293" r:id="rId5"/>
    <p:sldId id="300" r:id="rId6"/>
    <p:sldId id="262" r:id="rId7"/>
    <p:sldId id="289" r:id="rId8"/>
    <p:sldId id="290" r:id="rId9"/>
    <p:sldId id="291" r:id="rId10"/>
    <p:sldId id="303" r:id="rId11"/>
    <p:sldId id="304" r:id="rId12"/>
    <p:sldId id="301" r:id="rId13"/>
    <p:sldId id="302" r:id="rId14"/>
    <p:sldId id="305" r:id="rId15"/>
    <p:sldId id="273" r:id="rId16"/>
    <p:sldId id="275" r:id="rId17"/>
    <p:sldId id="276" r:id="rId18"/>
    <p:sldId id="277" r:id="rId19"/>
    <p:sldId id="296" r:id="rId20"/>
    <p:sldId id="278" r:id="rId21"/>
    <p:sldId id="265" r:id="rId22"/>
    <p:sldId id="279" r:id="rId23"/>
    <p:sldId id="280" r:id="rId24"/>
    <p:sldId id="281" r:id="rId25"/>
    <p:sldId id="266" r:id="rId26"/>
    <p:sldId id="288" r:id="rId27"/>
    <p:sldId id="267" r:id="rId28"/>
    <p:sldId id="299" r:id="rId29"/>
    <p:sldId id="269" r:id="rId30"/>
    <p:sldId id="270" r:id="rId31"/>
    <p:sldId id="29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>
      <p:cViewPr varScale="1">
        <p:scale>
          <a:sx n="83" d="100"/>
          <a:sy n="83" d="100"/>
        </p:scale>
        <p:origin x="138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20B61-7C91-4E47-AC55-39E9C8AA4C33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6EAA6-8F8D-4D10-A116-5FBD4F8689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E64FBA1-E267-4D75-9209-CCE6D1898B4D}" type="datetimeFigureOut">
              <a:rPr lang="en-US" smtClean="0"/>
              <a:pPr/>
              <a:t>30-Sep-19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B49333E-7988-4A09-ADF9-55161408C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droid-Waving-8936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2694819"/>
            <a:ext cx="2514600" cy="38583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D6D36F-97B6-4CDA-B339-C239D1B6A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32439"/>
            <a:ext cx="7772400" cy="1220161"/>
          </a:xfrm>
        </p:spPr>
        <p:txBody>
          <a:bodyPr/>
          <a:lstStyle/>
          <a:p>
            <a:pPr algn="ctr"/>
            <a:r>
              <a:rPr lang="en-US" dirty="0"/>
              <a:t>Introduction to Robotics</a:t>
            </a:r>
          </a:p>
        </p:txBody>
      </p:sp>
    </p:spTree>
  </p:cSld>
  <p:clrMapOvr>
    <a:masterClrMapping/>
  </p:clrMapOvr>
  <p:transition spd="med"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st Robotic Assembly of CPU and Memory Modules on a Circuit Board">
            <a:hlinkClick r:id="" action="ppaction://media"/>
            <a:extLst>
              <a:ext uri="{FF2B5EF4-FFF2-40B4-BE49-F238E27FC236}">
                <a16:creationId xmlns:a16="http://schemas.microsoft.com/office/drawing/2014/main" id="{35116CD0-E15D-4639-9494-270B01649E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714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67B10B-1106-4A73-B216-3C21AD71B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Precision Automation and Robotics India: Industrial Automation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Asimov Robotics: Solutions and consultancy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DiFACTO</a:t>
            </a:r>
            <a:r>
              <a:rPr lang="en-US" sz="2000" dirty="0"/>
              <a:t> Robotics and Automation: Robot based automation systems in the fields of health and pharmaceutical, defense and aerospace, etc.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Grey orange: Advanced automation solutions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I2U2 Robot: Telepresence robotic companion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Mukunda</a:t>
            </a:r>
            <a:r>
              <a:rPr lang="en-US" sz="2000" dirty="0"/>
              <a:t> foods: As the name suggest,  automation in food industry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And many more…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87DE20-3E6D-41A6-A27F-67FD9DD1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in India?</a:t>
            </a:r>
          </a:p>
        </p:txBody>
      </p:sp>
    </p:spTree>
    <p:extLst>
      <p:ext uri="{BB962C8B-B14F-4D97-AF65-F5344CB8AC3E}">
        <p14:creationId xmlns:p14="http://schemas.microsoft.com/office/powerpoint/2010/main" val="321144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B5821-58A7-48BB-A7EC-827EF4F6F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14728"/>
            <a:ext cx="8229600" cy="34716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Start with the basics…</a:t>
            </a:r>
          </a:p>
          <a:p>
            <a:pPr>
              <a:lnSpc>
                <a:spcPct val="150000"/>
              </a:lnSpc>
            </a:pPr>
            <a:r>
              <a:rPr lang="en-US" dirty="0"/>
              <a:t>Participate in university level robotic competitions: for example </a:t>
            </a:r>
            <a:r>
              <a:rPr lang="en-US" dirty="0" err="1"/>
              <a:t>Robocon</a:t>
            </a:r>
            <a:r>
              <a:rPr lang="en-US" dirty="0"/>
              <a:t>, IRC, WRO, etc.</a:t>
            </a:r>
          </a:p>
          <a:p>
            <a:pPr>
              <a:lnSpc>
                <a:spcPct val="150000"/>
              </a:lnSpc>
            </a:pPr>
            <a:r>
              <a:rPr lang="en-US" dirty="0"/>
              <a:t>Get hands-on project experience</a:t>
            </a:r>
          </a:p>
          <a:p>
            <a:pPr>
              <a:lnSpc>
                <a:spcPct val="150000"/>
              </a:lnSpc>
            </a:pPr>
            <a:r>
              <a:rPr lang="en-US" dirty="0"/>
              <a:t>LinkedIn: Your best bet!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CC65BF-D0FE-4151-BC53-9F45CC1B7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do I reach out to such companies?</a:t>
            </a:r>
          </a:p>
        </p:txBody>
      </p:sp>
    </p:spTree>
    <p:extLst>
      <p:ext uri="{BB962C8B-B14F-4D97-AF65-F5344CB8AC3E}">
        <p14:creationId xmlns:p14="http://schemas.microsoft.com/office/powerpoint/2010/main" val="126414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1A8727-CB16-4F1E-AEC1-57E7F6237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48" t="35357" r="30498" b="1750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2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bstac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88578" y="2438400"/>
            <a:ext cx="2398222" cy="15004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Electronics in the Robot</a:t>
            </a:r>
          </a:p>
        </p:txBody>
      </p:sp>
      <p:pic>
        <p:nvPicPr>
          <p:cNvPr id="5" name="Picture 4" descr="IR modu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286000"/>
            <a:ext cx="2514600" cy="1885950"/>
          </a:xfrm>
          <a:prstGeom prst="rect">
            <a:avLst/>
          </a:prstGeom>
        </p:spPr>
      </p:pic>
      <p:pic>
        <p:nvPicPr>
          <p:cNvPr id="6" name="Picture 5" descr="New Doc 2017-09-1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0400" y="1981200"/>
            <a:ext cx="2819400" cy="37179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09600" y="426720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sensing Array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0" y="4114800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Obstacle Sensor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534566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Sensing</a:t>
            </a:r>
          </a:p>
        </p:txBody>
      </p:sp>
      <p:pic>
        <p:nvPicPr>
          <p:cNvPr id="6" name="Content Placeholder 5" descr="25be4a0a9b5412ff1e1bf1068b07b3a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89886" y="1371600"/>
            <a:ext cx="6911114" cy="4937127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9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Working of an IR sensor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 descr="b10a320b100a4571a8b3c4e238be740c_large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0" y="1600200"/>
            <a:ext cx="5434304" cy="3810000"/>
          </a:xfrm>
        </p:spPr>
      </p:pic>
      <p:pic>
        <p:nvPicPr>
          <p:cNvPr id="11" name="Picture 10" descr="IR-sensor-circuit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0397" y="2133600"/>
            <a:ext cx="3743603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Sensing Array</a:t>
            </a:r>
          </a:p>
        </p:txBody>
      </p:sp>
      <p:pic>
        <p:nvPicPr>
          <p:cNvPr id="11" name="Content Placeholder 10" descr="16.gif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3678622" cy="2667000"/>
          </a:xfrm>
        </p:spPr>
      </p:pic>
      <p:pic>
        <p:nvPicPr>
          <p:cNvPr id="12" name="Picture 11" descr="Turning-left-to-line-follow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1524000"/>
            <a:ext cx="3524670" cy="2667000"/>
          </a:xfrm>
          <a:prstGeom prst="rect">
            <a:avLst/>
          </a:prstGeom>
        </p:spPr>
      </p:pic>
      <p:pic>
        <p:nvPicPr>
          <p:cNvPr id="13" name="Picture 12" descr="Working-of-Arduino-Line-Fol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4600" y="3810000"/>
            <a:ext cx="3733800" cy="28232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ineFollowingStates2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2819400" y="152400"/>
            <a:ext cx="3409361" cy="6605638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2514600"/>
            <a:ext cx="1600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Sensor</a:t>
            </a:r>
            <a:r>
              <a:rPr lang="en-US" sz="2000" dirty="0"/>
              <a:t> </a:t>
            </a:r>
            <a:r>
              <a:rPr lang="en-US" sz="2000" b="1" dirty="0"/>
              <a:t>Reading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2800" y="2514600"/>
            <a:ext cx="22098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Comparator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1371600" y="4572000"/>
            <a:ext cx="20574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 voltage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77000" y="2514600"/>
            <a:ext cx="19050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 Unit</a:t>
            </a:r>
          </a:p>
        </p:txBody>
      </p: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>
            <a:off x="1905000" y="3314700"/>
            <a:ext cx="1447800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10" idx="1"/>
          </p:cNvCxnSpPr>
          <p:nvPr/>
        </p:nvCxnSpPr>
        <p:spPr>
          <a:xfrm>
            <a:off x="5562600" y="3314700"/>
            <a:ext cx="914400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9" idx="3"/>
            <a:endCxn id="8" idx="2"/>
          </p:cNvCxnSpPr>
          <p:nvPr/>
        </p:nvCxnSpPr>
        <p:spPr>
          <a:xfrm flipV="1">
            <a:off x="3429000" y="4114800"/>
            <a:ext cx="1028700" cy="1257300"/>
          </a:xfrm>
          <a:prstGeom prst="bent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niruddha\Downloads\giphy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143000"/>
            <a:ext cx="2124075" cy="1266825"/>
          </a:xfrm>
          <a:prstGeom prst="rect">
            <a:avLst/>
          </a:prstGeom>
          <a:noFill/>
        </p:spPr>
      </p:pic>
      <p:pic>
        <p:nvPicPr>
          <p:cNvPr id="31" name="Picture 30" descr="Square_wave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1447800"/>
            <a:ext cx="1828800" cy="985838"/>
          </a:xfrm>
          <a:prstGeom prst="rect">
            <a:avLst/>
          </a:prstGeom>
        </p:spPr>
      </p:pic>
      <p:pic>
        <p:nvPicPr>
          <p:cNvPr id="33" name="Picture 32" descr="200px-Op-amp_symbol.sv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1295400"/>
            <a:ext cx="1792941" cy="1143000"/>
          </a:xfrm>
          <a:prstGeom prst="rect">
            <a:avLst/>
          </a:prstGeom>
        </p:spPr>
      </p:pic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1143000"/>
          </a:xfrm>
        </p:spPr>
        <p:txBody>
          <a:bodyPr/>
          <a:lstStyle/>
          <a:p>
            <a:r>
              <a:rPr lang="en-US" dirty="0"/>
              <a:t>             Logical diagram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volution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950807"/>
            <a:ext cx="8382000" cy="3383193"/>
          </a:xfr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Tools Through Ages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Actuators</a:t>
            </a:r>
          </a:p>
        </p:txBody>
      </p:sp>
      <p:pic>
        <p:nvPicPr>
          <p:cNvPr id="5" name="Picture 4" descr="Festo-Cylinder.jpg"/>
          <p:cNvPicPr>
            <a:picLocks noChangeAspect="1"/>
          </p:cNvPicPr>
          <p:nvPr/>
        </p:nvPicPr>
        <p:blipFill>
          <a:blip r:embed="rId2" cstate="print"/>
          <a:srcRect l="4255" t="4573" r="5319" b="8544"/>
          <a:stretch>
            <a:fillRect/>
          </a:stretch>
        </p:blipFill>
        <p:spPr>
          <a:xfrm>
            <a:off x="2514600" y="3886200"/>
            <a:ext cx="4602079" cy="2057400"/>
          </a:xfrm>
          <a:prstGeom prst="rect">
            <a:avLst/>
          </a:prstGeom>
        </p:spPr>
      </p:pic>
      <p:pic>
        <p:nvPicPr>
          <p:cNvPr id="4" name="Content Placeholder 3" descr="center-shaft-metal-gear-dc-motor-for-arduino-raspberry-pi-robotics-center-shaft-dc-gear-motors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21150" r="12960" b="23290"/>
          <a:stretch>
            <a:fillRect/>
          </a:stretch>
        </p:blipFill>
        <p:spPr>
          <a:xfrm>
            <a:off x="304800" y="1447800"/>
            <a:ext cx="3939381" cy="2514600"/>
          </a:xfrm>
        </p:spPr>
      </p:pic>
      <p:pic>
        <p:nvPicPr>
          <p:cNvPr id="6" name="Picture 5" descr="MG995_1024x1024.png"/>
          <p:cNvPicPr>
            <a:picLocks noChangeAspect="1"/>
          </p:cNvPicPr>
          <p:nvPr/>
        </p:nvPicPr>
        <p:blipFill>
          <a:blip r:embed="rId4" cstate="print"/>
          <a:srcRect l="17464" t="23286" r="10738" b="20440"/>
          <a:stretch>
            <a:fillRect/>
          </a:stretch>
        </p:blipFill>
        <p:spPr>
          <a:xfrm>
            <a:off x="5029200" y="1295400"/>
            <a:ext cx="3200400" cy="25084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95e365705c7a7b977b74a182f89c7ca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392" y="1700431"/>
            <a:ext cx="7315215" cy="408737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Driving Circuit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 bridge</a:t>
            </a:r>
          </a:p>
        </p:txBody>
      </p:sp>
      <p:pic>
        <p:nvPicPr>
          <p:cNvPr id="12" name="Content Placeholder 11" descr="1.gif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288202"/>
            <a:ext cx="4572000" cy="5569798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Motor Driver : L293D</a:t>
            </a:r>
          </a:p>
        </p:txBody>
      </p:sp>
      <p:pic>
        <p:nvPicPr>
          <p:cNvPr id="10" name="Content Placeholder 9" descr="6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52167" y="2471739"/>
            <a:ext cx="5034633" cy="3548061"/>
          </a:xfrm>
        </p:spPr>
      </p:pic>
      <p:pic>
        <p:nvPicPr>
          <p:cNvPr id="11" name="Picture 10" descr="L293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676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lectronic-brain-one-head-manikin-circuit-board-cpu-inside-d-render-5115143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11164"/>
          <a:stretch>
            <a:fillRect/>
          </a:stretch>
        </p:blipFill>
        <p:spPr>
          <a:xfrm rot="639858">
            <a:off x="1209351" y="2033685"/>
            <a:ext cx="4997098" cy="43963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Brains : Microcontroller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SP8266 v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1889" t="10829" r="20652" b="5242"/>
          <a:stretch>
            <a:fillRect/>
          </a:stretch>
        </p:blipFill>
        <p:spPr>
          <a:xfrm>
            <a:off x="609600" y="2438400"/>
            <a:ext cx="3200400" cy="2362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MCU</a:t>
            </a:r>
          </a:p>
        </p:txBody>
      </p:sp>
      <p:pic>
        <p:nvPicPr>
          <p:cNvPr id="5" name="Picture 4" descr="nodemcu_pinout_700-1000x114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4800" y="1066800"/>
            <a:ext cx="4800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m_12-7.2_-_side_high_res_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54926" y="2058117"/>
            <a:ext cx="3836674" cy="297108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Batteries</a:t>
            </a:r>
          </a:p>
        </p:txBody>
      </p:sp>
      <p:pic>
        <p:nvPicPr>
          <p:cNvPr id="6" name="Picture 5" descr="LiIon_TX_2200_2S.147868673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938343"/>
            <a:ext cx="4876800" cy="4776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5943600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Lithium-Ion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5943600"/>
            <a:ext cx="2225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Lead-Acid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87B88-4EED-48F4-A099-429498184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9" y="1646238"/>
            <a:ext cx="4525962" cy="45259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B4DACE-1D56-4F44-87E5-5610696C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else can I do with this robot?</a:t>
            </a:r>
          </a:p>
        </p:txBody>
      </p:sp>
    </p:spTree>
    <p:extLst>
      <p:ext uri="{BB962C8B-B14F-4D97-AF65-F5344CB8AC3E}">
        <p14:creationId xmlns:p14="http://schemas.microsoft.com/office/powerpoint/2010/main" val="227481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752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Do not connect anything until you have thorough knowledge.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Batteries are no toys to play with!</a:t>
            </a:r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Caution!!</a:t>
            </a:r>
          </a:p>
        </p:txBody>
      </p:sp>
      <p:pic>
        <p:nvPicPr>
          <p:cNvPr id="4" name="Picture 3" descr="Ua_1.39_warning-caution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4470" y="1447800"/>
            <a:ext cx="3034130" cy="2667000"/>
          </a:xfrm>
          <a:prstGeom prst="rect">
            <a:avLst/>
          </a:prstGeom>
        </p:spPr>
      </p:pic>
      <p:pic>
        <p:nvPicPr>
          <p:cNvPr id="5" name="Picture 4" descr="X9VzAt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1752600"/>
            <a:ext cx="3589867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humb-1920-43835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8589" y="1481138"/>
            <a:ext cx="6786822" cy="4525962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Queries?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Comes the Era of …</a:t>
            </a:r>
          </a:p>
        </p:txBody>
      </p:sp>
      <p:pic>
        <p:nvPicPr>
          <p:cNvPr id="7" name="Picture 6" descr="automation-animati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219200"/>
            <a:ext cx="5638799" cy="2590800"/>
          </a:xfrm>
          <a:prstGeom prst="rect">
            <a:avLst/>
          </a:prstGeom>
        </p:spPr>
      </p:pic>
      <p:pic>
        <p:nvPicPr>
          <p:cNvPr id="8" name="Picture 7" descr="img-chapter-one-head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3962400"/>
            <a:ext cx="5791200" cy="25167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EAACDDF2-1B51-4AE6-A0F0-8D0B6C5D41B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144001" cy="6858000"/>
          </a:xfrm>
        </p:spPr>
      </p:pic>
    </p:spTree>
    <p:extLst>
      <p:ext uri="{BB962C8B-B14F-4D97-AF65-F5344CB8AC3E}">
        <p14:creationId xmlns:p14="http://schemas.microsoft.com/office/powerpoint/2010/main" val="336654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Robot?</a:t>
            </a:r>
          </a:p>
        </p:txBody>
      </p:sp>
      <p:pic>
        <p:nvPicPr>
          <p:cNvPr id="6" name="Content Placeholder 5" descr="DGRG280-1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80509" y="1524000"/>
            <a:ext cx="3982981" cy="4525962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Mechanical</a:t>
            </a:r>
          </a:p>
        </p:txBody>
      </p:sp>
      <p:pic>
        <p:nvPicPr>
          <p:cNvPr id="6" name="Content Placeholder 5" descr="spoopy_skeleton_by_z34lb1rd-d9d9l54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066800"/>
            <a:ext cx="5234781" cy="5234781"/>
          </a:xfrm>
        </p:spPr>
      </p:pic>
      <p:pic>
        <p:nvPicPr>
          <p:cNvPr id="7" name="Picture 6" descr="SpielmobileRen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8761" y="1828800"/>
            <a:ext cx="5125239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altatory_Conduction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19100" y="1676400"/>
            <a:ext cx="3505200" cy="3505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Electronics</a:t>
            </a:r>
          </a:p>
        </p:txBody>
      </p:sp>
      <p:pic>
        <p:nvPicPr>
          <p:cNvPr id="6" name="Picture 5" descr="output_4WMvNT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1752600"/>
            <a:ext cx="402544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hinking_brain_by_1tomboy-d8hnx49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762000" y="1143000"/>
            <a:ext cx="5684109" cy="52578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Computer Science</a:t>
            </a:r>
          </a:p>
        </p:txBody>
      </p:sp>
      <p:pic>
        <p:nvPicPr>
          <p:cNvPr id="5" name="Picture 4" descr="upload-arduino-cod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6868" y="2590800"/>
            <a:ext cx="5477132" cy="29158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96FD6-72E3-48FD-B9FA-3EFD95E5F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8229600" cy="31832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68C49E0-8E07-488A-B625-7ED61575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Robotic System</a:t>
            </a:r>
          </a:p>
        </p:txBody>
      </p:sp>
    </p:spTree>
    <p:extLst>
      <p:ext uri="{BB962C8B-B14F-4D97-AF65-F5344CB8AC3E}">
        <p14:creationId xmlns:p14="http://schemas.microsoft.com/office/powerpoint/2010/main" val="1012481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1914</TotalTime>
  <Words>214</Words>
  <Application>Microsoft Office PowerPoint</Application>
  <PresentationFormat>On-screen Show (4:3)</PresentationFormat>
  <Paragraphs>48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Lucida Sans Unicode</vt:lpstr>
      <vt:lpstr>Verdana</vt:lpstr>
      <vt:lpstr>Wingdings 2</vt:lpstr>
      <vt:lpstr>Wingdings 3</vt:lpstr>
      <vt:lpstr>Concourse</vt:lpstr>
      <vt:lpstr>1_Concourse</vt:lpstr>
      <vt:lpstr>Introduction to Robotics</vt:lpstr>
      <vt:lpstr>Tools Through Ages</vt:lpstr>
      <vt:lpstr>Now Comes the Era of …</vt:lpstr>
      <vt:lpstr>PowerPoint Presentation</vt:lpstr>
      <vt:lpstr>What is a Robot?</vt:lpstr>
      <vt:lpstr>Mechanical</vt:lpstr>
      <vt:lpstr>Electronics</vt:lpstr>
      <vt:lpstr>Computer Science</vt:lpstr>
      <vt:lpstr>Robotic System</vt:lpstr>
      <vt:lpstr>PowerPoint Presentation</vt:lpstr>
      <vt:lpstr>Robotics in India?</vt:lpstr>
      <vt:lpstr>How do I reach out to such companies?</vt:lpstr>
      <vt:lpstr>PowerPoint Presentation</vt:lpstr>
      <vt:lpstr>Electronics in the Robot</vt:lpstr>
      <vt:lpstr>Sensing</vt:lpstr>
      <vt:lpstr>Working of an IR sensor</vt:lpstr>
      <vt:lpstr>Line Sensing Array</vt:lpstr>
      <vt:lpstr>PowerPoint Presentation</vt:lpstr>
      <vt:lpstr>             Logical diagram</vt:lpstr>
      <vt:lpstr>Actuators</vt:lpstr>
      <vt:lpstr>            Driving Circuit </vt:lpstr>
      <vt:lpstr>H bridge</vt:lpstr>
      <vt:lpstr>Motor Driver : L293D</vt:lpstr>
      <vt:lpstr>Brains : Microcontroller</vt:lpstr>
      <vt:lpstr>Node MCU</vt:lpstr>
      <vt:lpstr>Batteries</vt:lpstr>
      <vt:lpstr>What else can I do with this robot?</vt:lpstr>
      <vt:lpstr>Caution!!</vt:lpstr>
      <vt:lpstr>Queries?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Aniruddha Damle</dc:creator>
  <cp:lastModifiedBy>Aniruddha Damle</cp:lastModifiedBy>
  <cp:revision>120</cp:revision>
  <dcterms:created xsi:type="dcterms:W3CDTF">2017-09-14T18:26:40Z</dcterms:created>
  <dcterms:modified xsi:type="dcterms:W3CDTF">2019-09-30T07:50:31Z</dcterms:modified>
</cp:coreProperties>
</file>